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9"/>
  </p:notesMasterIdLst>
  <p:sldIdLst>
    <p:sldId id="270" r:id="rId6"/>
    <p:sldId id="298" r:id="rId7"/>
    <p:sldId id="385" r:id="rId8"/>
    <p:sldId id="393" r:id="rId9"/>
    <p:sldId id="386" r:id="rId10"/>
    <p:sldId id="387" r:id="rId11"/>
    <p:sldId id="388" r:id="rId12"/>
    <p:sldId id="389" r:id="rId13"/>
    <p:sldId id="396" r:id="rId14"/>
    <p:sldId id="391" r:id="rId15"/>
    <p:sldId id="394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eira Brandao, Ana Sofia (BRU-WSW)" initials="PBAS(" lastIdx="6" clrIdx="0">
    <p:extLst>
      <p:ext uri="{19B8F6BF-5375-455C-9EA6-DF929625EA0E}">
        <p15:presenceInfo xmlns:p15="http://schemas.microsoft.com/office/powerpoint/2012/main" userId="S-1-5-21-1738515979-1340670704-4204588332-1883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149"/>
    <a:srgbClr val="0052A1"/>
    <a:srgbClr val="70BC7E"/>
    <a:srgbClr val="B2D7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6B512-E974-4184-B507-222B99D17C18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C146-224D-49EF-9673-3AA24F8F9BD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151" r="152" b="12142"/>
          <a:stretch/>
        </p:blipFill>
        <p:spPr>
          <a:xfrm>
            <a:off x="0" y="0"/>
            <a:ext cx="12192000" cy="53641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283200"/>
            <a:ext cx="12192000" cy="212436"/>
          </a:xfrm>
          <a:prstGeom prst="rect">
            <a:avLst/>
          </a:prstGeom>
          <a:solidFill>
            <a:srgbClr val="B2D7B4"/>
          </a:solidFill>
          <a:ln>
            <a:solidFill>
              <a:srgbClr val="B2D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9655"/>
            <a:ext cx="8610600" cy="2627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151" r="152" b="12142"/>
          <a:stretch/>
        </p:blipFill>
        <p:spPr>
          <a:xfrm>
            <a:off x="0" y="0"/>
            <a:ext cx="12192000" cy="53641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283200"/>
            <a:ext cx="12192000" cy="212436"/>
          </a:xfrm>
          <a:prstGeom prst="rect">
            <a:avLst/>
          </a:prstGeom>
          <a:solidFill>
            <a:srgbClr val="B2D7B4"/>
          </a:solidFill>
          <a:ln>
            <a:solidFill>
              <a:srgbClr val="B2D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4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12AF-23D0-43E8-831B-C10AAC2CE704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A784-A722-4844-B764-C4C13C41F6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53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D503-869D-46AC-A5D8-240E633CE2CD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F118-9C0D-4C56-A72C-4FBEE984FB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1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2F64-3F14-471B-884A-1D10ADC67EEC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7007-B4B7-46A9-A9E5-4574BCD622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94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50A7-A9AC-4B83-8958-E7EF35678BFF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0F51-8C7C-45BE-9A3E-D47B152D6B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39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1E439-EAD2-4CB6-A8E6-F70E3755881F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2AE4-DAC0-4C58-BB25-44028E2001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89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CBF3-D5AA-4F84-A11D-0C02BB5325E1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86D4-E874-44A8-A6D1-171D0BD0C3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78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C07E-1081-451F-9214-3777BF5B7ECF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11D-D3F5-491F-95FB-8A4117F98E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789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A9593-6E57-4E04-96F4-44F47D00D63D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D689-6A0D-463D-BC9D-C48412498E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6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94" y="365125"/>
            <a:ext cx="8313906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52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8572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01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F1A0-1D63-46C6-8C72-E81F45081AC4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C01B-C93C-4DF6-A008-3458A1F85A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00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04CF-AC8B-4B91-BA92-2B569BEB6062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3FB6-8F36-4332-B55A-18362E93A9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1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288C-8E70-430F-913F-C2FEA3AF6DCF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EFDC-9FF0-45D6-AF50-255C2023C5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8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94" y="365125"/>
            <a:ext cx="8313906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DC51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8572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894" y="365125"/>
            <a:ext cx="8313906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8572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3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1"/>
          <a:stretch/>
        </p:blipFill>
        <p:spPr>
          <a:xfrm>
            <a:off x="127" y="0"/>
            <a:ext cx="12191746" cy="11246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65412" y="279185"/>
            <a:ext cx="11661176" cy="1318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2" y="3446295"/>
            <a:ext cx="11699390" cy="19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0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151" r="152" b="12142"/>
          <a:stretch/>
        </p:blipFill>
        <p:spPr>
          <a:xfrm>
            <a:off x="0" y="0"/>
            <a:ext cx="12192000" cy="53641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283200"/>
            <a:ext cx="12192000" cy="212436"/>
          </a:xfrm>
          <a:prstGeom prst="rect">
            <a:avLst/>
          </a:prstGeom>
          <a:solidFill>
            <a:srgbClr val="B2D7B4"/>
          </a:solidFill>
          <a:ln>
            <a:solidFill>
              <a:srgbClr val="B2D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4729655"/>
            <a:ext cx="8610600" cy="262759"/>
          </a:xfrm>
          <a:prstGeom prst="rect">
            <a:avLst/>
          </a:prstGeom>
          <a:solidFill>
            <a:srgbClr val="DC5149"/>
          </a:solidFill>
          <a:ln>
            <a:solidFill>
              <a:srgbClr val="DC51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0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78926" r="3094" b="4675"/>
          <a:stretch/>
        </p:blipFill>
        <p:spPr>
          <a:xfrm>
            <a:off x="252248" y="5412828"/>
            <a:ext cx="11561380" cy="11246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  <p:pic>
        <p:nvPicPr>
          <p:cNvPr id="5" name="Picture 2" descr="Hom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4513"/>
            <a:ext cx="1117666" cy="67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iemens Healthcare unveiled its new name Siemens Healthineers - - Health  Care Radiu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0" y="5938326"/>
            <a:ext cx="1183526" cy="2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748065" y="5979458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partnership with: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151" r="152" b="12142"/>
          <a:stretch/>
        </p:blipFill>
        <p:spPr>
          <a:xfrm>
            <a:off x="0" y="0"/>
            <a:ext cx="12192000" cy="53641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283200"/>
            <a:ext cx="12192000" cy="212436"/>
          </a:xfrm>
          <a:prstGeom prst="rect">
            <a:avLst/>
          </a:prstGeom>
          <a:solidFill>
            <a:srgbClr val="B2D7B4"/>
          </a:solidFill>
          <a:ln>
            <a:solidFill>
              <a:srgbClr val="B2D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9655"/>
            <a:ext cx="8610600" cy="262759"/>
          </a:xfrm>
          <a:prstGeom prst="rect">
            <a:avLst/>
          </a:prstGeom>
          <a:solidFill>
            <a:srgbClr val="0052A1"/>
          </a:solidFill>
          <a:ln>
            <a:solidFill>
              <a:srgbClr val="005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8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AEBC-3948-4367-B9C3-EA950BE2D499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596-2819-4842-88C5-B85D2FEF1EB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5" r:id="rId5"/>
    <p:sldLayoutId id="2147483656" r:id="rId6"/>
    <p:sldLayoutId id="2147483662" r:id="rId7"/>
    <p:sldLayoutId id="2147483660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02CB3-DF38-4FEF-A1B1-E08CA87B2361}" type="datetimeFigureOut">
              <a:rPr lang="it-IT"/>
              <a:pPr>
                <a:defRPr/>
              </a:pPr>
              <a:t>14/10/2020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85A7BA-D010-48F5-AD53-35F954DB1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5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mailto:antonella.pollazzi@regione.toscana.it" TargetMode="External"/><Relationship Id="rId7" Type="http://schemas.openxmlformats.org/officeDocument/2006/relationships/image" Target="../media/image10.jpeg"/><Relationship Id="rId2" Type="http://schemas.openxmlformats.org/officeDocument/2006/relationships/hyperlink" Target="mailto:elisa.nannicini@regione.toscana.i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hyperlink" Target="mailto:pingi@ifc.cnr.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14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7600"/>
            <a:ext cx="12192000" cy="443346"/>
          </a:xfrm>
          <a:prstGeom prst="rect">
            <a:avLst/>
          </a:prstGeom>
          <a:solidFill>
            <a:srgbClr val="0052A1"/>
          </a:solidFill>
          <a:ln>
            <a:solidFill>
              <a:srgbClr val="005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PARTICIPATORY LAB: INTEGRATED CARE (SESSION B)</a:t>
            </a:r>
            <a:endPara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8C091-A58F-4821-BC8F-7A873B36ACD2}"/>
              </a:ext>
            </a:extLst>
          </p:cNvPr>
          <p:cNvSpPr txBox="1"/>
          <p:nvPr/>
        </p:nvSpPr>
        <p:spPr>
          <a:xfrm>
            <a:off x="0" y="1541110"/>
            <a:ext cx="121920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000" b="1" dirty="0" smtClean="0">
                <a:solidFill>
                  <a:srgbClr val="0052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DRIVING COLLABORATION ACROSS DEPARTMENTS AND BORDERS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060" y="2983740"/>
            <a:ext cx="56539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</a:p>
          <a:p>
            <a:pPr algn="ctr">
              <a:spcAft>
                <a:spcPts val="24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Alessandro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Pingitore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Researcher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Council, </a:t>
            </a:r>
            <a:r>
              <a:rPr lang="en-US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Italy</a:t>
            </a:r>
          </a:p>
          <a:p>
            <a:pPr algn="ctr">
              <a:spcAft>
                <a:spcPts val="24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Antonella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Pollazzi</a:t>
            </a: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dirty="0" smtClean="0"/>
              <a:t>Policy officer, Tuscany </a:t>
            </a:r>
            <a:r>
              <a:rPr lang="en-US" dirty="0"/>
              <a:t>Region, EU Liaison Office, </a:t>
            </a:r>
            <a:r>
              <a:rPr lang="en-US" dirty="0" smtClean="0"/>
              <a:t>Brussels</a:t>
            </a:r>
            <a:endParaRPr lang="en-US" dirty="0"/>
          </a:p>
          <a:p>
            <a:pPr algn="ctr">
              <a:spcAft>
                <a:spcPts val="2400"/>
              </a:spcAft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983740"/>
            <a:ext cx="56539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moderated by</a:t>
            </a:r>
          </a:p>
          <a:p>
            <a:pPr algn="ctr">
              <a:spcAft>
                <a:spcPts val="2400"/>
              </a:spcAft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Sacchi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2400"/>
              </a:spcAft>
            </a:pP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Development Manager- South Est Europe, Siemens </a:t>
            </a:r>
            <a:r>
              <a:rPr lang="en-US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Healthineers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Italy</a:t>
            </a:r>
          </a:p>
        </p:txBody>
      </p:sp>
    </p:spTree>
    <p:extLst>
      <p:ext uri="{BB962C8B-B14F-4D97-AF65-F5344CB8AC3E}">
        <p14:creationId xmlns:p14="http://schemas.microsoft.com/office/powerpoint/2010/main" val="29534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134938" y="66675"/>
            <a:ext cx="268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Future Perspectives</a:t>
            </a:r>
          </a:p>
        </p:txBody>
      </p:sp>
      <p:cxnSp>
        <p:nvCxnSpPr>
          <p:cNvPr id="4" name="Connettore diritto 6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7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8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12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3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42863"/>
            <a:ext cx="760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diritto 3">
            <a:extLst/>
          </p:cNvPr>
          <p:cNvCxnSpPr/>
          <p:nvPr/>
        </p:nvCxnSpPr>
        <p:spPr>
          <a:xfrm>
            <a:off x="0" y="587375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10">
            <a:extLst/>
          </p:cNvPr>
          <p:cNvCxnSpPr>
            <a:cxnSpLocks/>
          </p:cNvCxnSpPr>
          <p:nvPr/>
        </p:nvCxnSpPr>
        <p:spPr>
          <a:xfrm flipV="1">
            <a:off x="9963150" y="587375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11">
            <a:extLst/>
          </p:cNvPr>
          <p:cNvCxnSpPr>
            <a:cxnSpLocks/>
          </p:cNvCxnSpPr>
          <p:nvPr/>
        </p:nvCxnSpPr>
        <p:spPr>
          <a:xfrm>
            <a:off x="10023475" y="595313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4">
            <a:extLst/>
          </p:cNvPr>
          <p:cNvCxnSpPr>
            <a:cxnSpLocks/>
          </p:cNvCxnSpPr>
          <p:nvPr/>
        </p:nvCxnSpPr>
        <p:spPr>
          <a:xfrm>
            <a:off x="10287000" y="587375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5">
            <a:extLst/>
          </p:cNvPr>
          <p:cNvCxnSpPr>
            <a:cxnSpLocks/>
          </p:cNvCxnSpPr>
          <p:nvPr/>
        </p:nvCxnSpPr>
        <p:spPr>
          <a:xfrm flipV="1">
            <a:off x="10252075" y="582613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9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0" y="5613400"/>
            <a:ext cx="12192000" cy="110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0" y="3759200"/>
            <a:ext cx="12192000" cy="1712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09" name="Gruppo 22"/>
          <p:cNvGrpSpPr>
            <a:grpSpLocks/>
          </p:cNvGrpSpPr>
          <p:nvPr/>
        </p:nvGrpSpPr>
        <p:grpSpPr bwMode="auto">
          <a:xfrm>
            <a:off x="260350" y="3819525"/>
            <a:ext cx="4572000" cy="1652588"/>
            <a:chOff x="259680" y="3510601"/>
            <a:chExt cx="4571957" cy="1653350"/>
          </a:xfrm>
        </p:grpSpPr>
        <p:sp>
          <p:nvSpPr>
            <p:cNvPr id="8226" name="CasellaDiTesto 16"/>
            <p:cNvSpPr txBox="1">
              <a:spLocks noChangeArrowheads="1"/>
            </p:cNvSpPr>
            <p:nvPr/>
          </p:nvSpPr>
          <p:spPr bwMode="auto">
            <a:xfrm>
              <a:off x="259680" y="3510601"/>
              <a:ext cx="45719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Where to Apply Telemedicine</a:t>
              </a:r>
            </a:p>
          </p:txBody>
        </p:sp>
        <p:sp>
          <p:nvSpPr>
            <p:cNvPr id="8227" name="CasellaDiTesto 18"/>
            <p:cNvSpPr txBox="1">
              <a:spLocks noChangeArrowheads="1"/>
            </p:cNvSpPr>
            <p:nvPr/>
          </p:nvSpPr>
          <p:spPr bwMode="auto">
            <a:xfrm>
              <a:off x="259680" y="3825123"/>
              <a:ext cx="3260508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1) Chronic degenerative diseases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2) Congenital Heart disease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3) Rehabilitation field</a:t>
              </a:r>
            </a:p>
          </p:txBody>
        </p:sp>
      </p:grpSp>
      <p:grpSp>
        <p:nvGrpSpPr>
          <p:cNvPr id="8210" name="Gruppo 23"/>
          <p:cNvGrpSpPr>
            <a:grpSpLocks/>
          </p:cNvGrpSpPr>
          <p:nvPr/>
        </p:nvGrpSpPr>
        <p:grpSpPr bwMode="auto">
          <a:xfrm>
            <a:off x="230188" y="5568950"/>
            <a:ext cx="6800850" cy="1168400"/>
            <a:chOff x="230266" y="5385273"/>
            <a:chExt cx="6800199" cy="1169529"/>
          </a:xfrm>
        </p:grpSpPr>
        <p:sp>
          <p:nvSpPr>
            <p:cNvPr id="8224" name="CasellaDiTesto 19"/>
            <p:cNvSpPr txBox="1">
              <a:spLocks noChangeArrowheads="1"/>
            </p:cNvSpPr>
            <p:nvPr/>
          </p:nvSpPr>
          <p:spPr bwMode="auto">
            <a:xfrm>
              <a:off x="230266" y="5385273"/>
              <a:ext cx="35716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What</a:t>
              </a:r>
              <a:r>
                <a:rPr kumimoji="0" lang="it-IT" altLang="en-GB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’</a:t>
              </a:r>
              <a:r>
                <a:rPr kumimoji="0" lang="it-IT" altLang="it-IT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s the carefulness</a:t>
              </a:r>
            </a:p>
          </p:txBody>
        </p:sp>
        <p:sp>
          <p:nvSpPr>
            <p:cNvPr id="40" name="Rettangolo 20"/>
            <p:cNvSpPr>
              <a:spLocks noChangeArrowheads="1"/>
            </p:cNvSpPr>
            <p:nvPr/>
          </p:nvSpPr>
          <p:spPr bwMode="auto">
            <a:xfrm>
              <a:off x="260425" y="5674477"/>
              <a:ext cx="6770040" cy="88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Engagement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systems</a:t>
              </a: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 to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favor</a:t>
              </a: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 the use of telemedicine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patients</a:t>
              </a:r>
              <a:endPara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 UI Light" panose="020B0502040204020203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2) Do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not</a:t>
              </a: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think</a:t>
              </a: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 telemedicine «</a:t>
              </a:r>
              <a:r>
                <a:rPr kumimoji="0" lang="it-IT" altLang="it-IT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alter ego</a:t>
              </a:r>
              <a:r>
                <a:rPr kumimoji="0" lang="it-IT" alt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» of the </a:t>
              </a:r>
              <a:r>
                <a:rPr kumimoji="0" lang="it-IT" altLang="it-IT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doctor</a:t>
              </a:r>
              <a:endPara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 UI Light" panose="020B0502040204020203" pitchFamily="34" charset="-122"/>
                <a:cs typeface="+mn-cs"/>
              </a:endParaRPr>
            </a:p>
          </p:txBody>
        </p:sp>
      </p:grpSp>
      <p:sp>
        <p:nvSpPr>
          <p:cNvPr id="8211" name="Rettangolo 26"/>
          <p:cNvSpPr>
            <a:spLocks noChangeArrowheads="1"/>
          </p:cNvSpPr>
          <p:nvPr/>
        </p:nvSpPr>
        <p:spPr bwMode="auto">
          <a:xfrm>
            <a:off x="4459288" y="5005388"/>
            <a:ext cx="513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Approccio Innovativo peR la CARDIOpatia congenita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0" y="684213"/>
            <a:ext cx="12192000" cy="29337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13" name="Gruppo 28"/>
          <p:cNvGrpSpPr>
            <a:grpSpLocks/>
          </p:cNvGrpSpPr>
          <p:nvPr/>
        </p:nvGrpSpPr>
        <p:grpSpPr bwMode="auto">
          <a:xfrm>
            <a:off x="5148263" y="4279900"/>
            <a:ext cx="3759200" cy="784225"/>
            <a:chOff x="5143662" y="3938235"/>
            <a:chExt cx="3757645" cy="783937"/>
          </a:xfrm>
        </p:grpSpPr>
        <p:pic>
          <p:nvPicPr>
            <p:cNvPr id="8222" name="Immagin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662" y="3953868"/>
              <a:ext cx="2281748" cy="75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Immagin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625" y="3938235"/>
              <a:ext cx="1262682" cy="78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Connettore diritto 3"/>
          <p:cNvCxnSpPr>
            <a:cxnSpLocks noChangeShapeType="1"/>
          </p:cNvCxnSpPr>
          <p:nvPr/>
        </p:nvCxnSpPr>
        <p:spPr bwMode="auto">
          <a:xfrm>
            <a:off x="0" y="587375"/>
            <a:ext cx="9601200" cy="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ttore diritto 10"/>
          <p:cNvCxnSpPr>
            <a:cxnSpLocks/>
          </p:cNvCxnSpPr>
          <p:nvPr/>
        </p:nvCxnSpPr>
        <p:spPr bwMode="auto">
          <a:xfrm flipV="1">
            <a:off x="9963150" y="587375"/>
            <a:ext cx="63500" cy="217488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nettore diritto 11"/>
          <p:cNvCxnSpPr>
            <a:cxnSpLocks/>
          </p:cNvCxnSpPr>
          <p:nvPr/>
        </p:nvCxnSpPr>
        <p:spPr bwMode="auto">
          <a:xfrm>
            <a:off x="10023475" y="595313"/>
            <a:ext cx="96838" cy="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nettore diritto 14"/>
          <p:cNvCxnSpPr>
            <a:cxnSpLocks/>
          </p:cNvCxnSpPr>
          <p:nvPr/>
        </p:nvCxnSpPr>
        <p:spPr bwMode="auto">
          <a:xfrm>
            <a:off x="10287000" y="587375"/>
            <a:ext cx="1905000" cy="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nettore diritto 15"/>
          <p:cNvCxnSpPr>
            <a:cxnSpLocks/>
          </p:cNvCxnSpPr>
          <p:nvPr/>
        </p:nvCxnSpPr>
        <p:spPr bwMode="auto">
          <a:xfrm flipV="1">
            <a:off x="10252075" y="582613"/>
            <a:ext cx="44450" cy="10160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19" name="Gruppo 21"/>
          <p:cNvGrpSpPr>
            <a:grpSpLocks/>
          </p:cNvGrpSpPr>
          <p:nvPr/>
        </p:nvGrpSpPr>
        <p:grpSpPr bwMode="auto">
          <a:xfrm>
            <a:off x="230188" y="800100"/>
            <a:ext cx="9639300" cy="2865438"/>
            <a:chOff x="230266" y="739399"/>
            <a:chExt cx="9639279" cy="2866451"/>
          </a:xfrm>
        </p:grpSpPr>
        <p:sp>
          <p:nvSpPr>
            <p:cNvPr id="8220" name="CasellaDiTesto 14"/>
            <p:cNvSpPr txBox="1">
              <a:spLocks noChangeArrowheads="1"/>
            </p:cNvSpPr>
            <p:nvPr/>
          </p:nvSpPr>
          <p:spPr bwMode="auto">
            <a:xfrm>
              <a:off x="259680" y="739399"/>
              <a:ext cx="29107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Why Telemedicine</a:t>
              </a:r>
            </a:p>
          </p:txBody>
        </p:sp>
        <p:sp>
          <p:nvSpPr>
            <p:cNvPr id="8221" name="CasellaDiTesto 15"/>
            <p:cNvSpPr txBox="1">
              <a:spLocks noChangeArrowheads="1"/>
            </p:cNvSpPr>
            <p:nvPr/>
          </p:nvSpPr>
          <p:spPr bwMode="auto">
            <a:xfrm>
              <a:off x="230266" y="1019535"/>
              <a:ext cx="9639279" cy="2586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1) Early diagnosis of clinical worsening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2) Availability of clinical data at home to improve therapeutic and diagnostic decision making process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3) Improvement in quality of life of patient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4) Increase in awareness of own health status from patient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5) Optimization of therapy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 UI Light" panose="020B0502040204020203" pitchFamily="34" charset="-122"/>
                  <a:cs typeface="+mn-cs"/>
                </a:rPr>
                <a:t>6) Improvement of economic sustainability of healthcare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8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ttotitolo 2"/>
          <p:cNvSpPr>
            <a:spLocks noGrp="1"/>
          </p:cNvSpPr>
          <p:nvPr>
            <p:ph type="subTitle" idx="1"/>
          </p:nvPr>
        </p:nvSpPr>
        <p:spPr>
          <a:xfrm>
            <a:off x="793358" y="3693853"/>
            <a:ext cx="4776169" cy="1301750"/>
          </a:xfrm>
        </p:spPr>
        <p:txBody>
          <a:bodyPr/>
          <a:lstStyle/>
          <a:p>
            <a:pPr algn="l"/>
            <a:r>
              <a:rPr lang="en-US" sz="1400" b="1" dirty="0" smtClean="0"/>
              <a:t>TUSCANY REGION</a:t>
            </a:r>
          </a:p>
          <a:p>
            <a:pPr algn="l"/>
            <a:endParaRPr lang="en-US" sz="1400" dirty="0"/>
          </a:p>
          <a:p>
            <a:pPr algn="l"/>
            <a:r>
              <a:rPr lang="en-US" sz="1400" b="1" dirty="0" smtClean="0"/>
              <a:t>Elisa </a:t>
            </a:r>
            <a:r>
              <a:rPr lang="en-US" sz="1400" b="1" dirty="0"/>
              <a:t>NANNICINI</a:t>
            </a:r>
          </a:p>
          <a:p>
            <a:pPr algn="l"/>
            <a:r>
              <a:rPr lang="en-US" sz="1400" dirty="0" smtClean="0"/>
              <a:t>Head </a:t>
            </a:r>
            <a:r>
              <a:rPr lang="en-US" sz="1400" dirty="0"/>
              <a:t>of the Business Support Policies Department </a:t>
            </a:r>
          </a:p>
          <a:p>
            <a:pPr algn="l"/>
            <a:r>
              <a:rPr lang="en-US" sz="1400" u="sng" dirty="0">
                <a:hlinkClick r:id="rId2"/>
              </a:rPr>
              <a:t>elisa.nannicini@regione.toscana.it</a:t>
            </a:r>
            <a:endParaRPr lang="en-US" sz="1400" dirty="0"/>
          </a:p>
          <a:p>
            <a:pPr algn="l"/>
            <a:r>
              <a:rPr lang="en-US" sz="1400" dirty="0"/>
              <a:t> </a:t>
            </a:r>
          </a:p>
          <a:p>
            <a:pPr algn="l"/>
            <a:r>
              <a:rPr lang="en-US" sz="1400" b="1" dirty="0"/>
              <a:t>Antonella POLLAZZI</a:t>
            </a:r>
          </a:p>
          <a:p>
            <a:pPr algn="l"/>
            <a:r>
              <a:rPr lang="en-US" sz="1400" dirty="0" smtClean="0"/>
              <a:t>EU </a:t>
            </a:r>
            <a:r>
              <a:rPr lang="en-US" sz="1400" dirty="0"/>
              <a:t>Liaison Office, Brussels - Policy officer</a:t>
            </a:r>
          </a:p>
          <a:p>
            <a:pPr algn="l"/>
            <a:r>
              <a:rPr lang="en-US" sz="1400" u="sng" dirty="0">
                <a:hlinkClick r:id="rId3"/>
              </a:rPr>
              <a:t>antonella.pollazzi@regione.toscana.it</a:t>
            </a:r>
            <a:endParaRPr lang="en-US" sz="1400" dirty="0"/>
          </a:p>
          <a:p>
            <a:pPr algn="l" eaLnBrk="1" hangingPunct="1"/>
            <a:endParaRPr lang="it-IT" altLang="it-IT" sz="1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051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690563"/>
            <a:ext cx="23129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769938"/>
            <a:ext cx="9969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765175"/>
            <a:ext cx="728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765175"/>
            <a:ext cx="1139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CasellaDiTesto 8"/>
          <p:cNvSpPr txBox="1">
            <a:spLocks noChangeArrowheads="1"/>
          </p:cNvSpPr>
          <p:nvPr/>
        </p:nvSpPr>
        <p:spPr bwMode="auto">
          <a:xfrm>
            <a:off x="2838450" y="1652588"/>
            <a:ext cx="607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POR-FESR 2014-2020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Connettore diritto 18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9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20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21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22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23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24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25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26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27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28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7" name="Immagin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78" y="2117826"/>
            <a:ext cx="1832760" cy="117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4171" y="3693592"/>
            <a:ext cx="4156363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400" b="1" dirty="0" smtClean="0"/>
              <a:t>NATIONAL RESEARCH COUNCIL</a:t>
            </a: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endParaRPr lang="en-US" sz="1400" b="1" dirty="0" smtClean="0"/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400" b="1" dirty="0" smtClean="0"/>
              <a:t>Alessandro PINGITORE</a:t>
            </a: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400" dirty="0" smtClean="0"/>
              <a:t>Researcher </a:t>
            </a:r>
          </a:p>
          <a:p>
            <a:pPr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1400" dirty="0" smtClean="0">
                <a:hlinkClick r:id="rId9"/>
              </a:rPr>
              <a:t>pingi@ifc.cnr.it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5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1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8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A1"/>
                </a:solidFill>
              </a:rPr>
              <a:t>Programme and goals </a:t>
            </a:r>
            <a:r>
              <a:rPr lang="en-GB" dirty="0" smtClean="0"/>
              <a:t>of the session</a:t>
            </a:r>
            <a:endParaRPr lang="en-GB" dirty="0">
              <a:solidFill>
                <a:srgbClr val="0052A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07183"/>
              </p:ext>
            </p:extLst>
          </p:nvPr>
        </p:nvGraphicFramePr>
        <p:xfrm>
          <a:off x="563417" y="1806301"/>
          <a:ext cx="10790383" cy="351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442">
                  <a:extLst>
                    <a:ext uri="{9D8B030D-6E8A-4147-A177-3AD203B41FA5}">
                      <a16:colId xmlns:a16="http://schemas.microsoft.com/office/drawing/2014/main" val="667020912"/>
                    </a:ext>
                  </a:extLst>
                </a:gridCol>
                <a:gridCol w="7660161">
                  <a:extLst>
                    <a:ext uri="{9D8B030D-6E8A-4147-A177-3AD203B41FA5}">
                      <a16:colId xmlns:a16="http://schemas.microsoft.com/office/drawing/2014/main" val="3494359075"/>
                    </a:ext>
                  </a:extLst>
                </a:gridCol>
                <a:gridCol w="1531780">
                  <a:extLst>
                    <a:ext uri="{9D8B030D-6E8A-4147-A177-3AD203B41FA5}">
                      <a16:colId xmlns:a16="http://schemas.microsoft.com/office/drawing/2014/main" val="516912478"/>
                    </a:ext>
                  </a:extLst>
                </a:gridCol>
              </a:tblGrid>
              <a:tr h="1686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PROGRAMME</a:t>
                      </a:r>
                      <a:endParaRPr lang="en-GB" sz="1400" b="1" kern="1200" baseline="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A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Hear from Alessandro </a:t>
                      </a:r>
                      <a:r>
                        <a:rPr lang="en-GB" sz="1400" b="1" baseline="0" dirty="0" err="1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Pingitore</a:t>
                      </a: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</a:t>
                      </a: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Antonella </a:t>
                      </a:r>
                      <a:r>
                        <a:rPr lang="en-GB" sz="1400" b="1" baseline="0" dirty="0" err="1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Pollazzi</a:t>
                      </a: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 how the Tuscany Region (Italy)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successfully leveraged EU funds for 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driving collaboration across departments and borders</a:t>
                      </a:r>
                      <a:endParaRPr lang="en-GB" sz="1400" b="0" baseline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Hold an </a:t>
                      </a: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interactive discussion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 the needs and challenges for unlocking EU regional funds in the area of integrated care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Wrap-up discussions and </a:t>
                      </a:r>
                      <a:r>
                        <a:rPr lang="en-GB" sz="1400" b="1" baseline="0" dirty="0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agree on the main take-</a:t>
                      </a:r>
                      <a:r>
                        <a:rPr lang="en-GB" sz="1400" b="1" baseline="0" dirty="0" err="1" smtClean="0">
                          <a:solidFill>
                            <a:srgbClr val="0052A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aways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the session for presenting in the final plenary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599215"/>
                  </a:ext>
                </a:extLst>
              </a:tr>
              <a:tr h="1825245"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Discussing the added</a:t>
                      </a:r>
                      <a:r>
                        <a:rPr lang="en-GB" sz="1400" b="1" baseline="0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value of replicating the best practice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presented in other EU regions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Exploring the</a:t>
                      </a:r>
                      <a:r>
                        <a:rPr lang="en-GB" sz="1400" b="1" baseline="0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priority </a:t>
                      </a:r>
                      <a:r>
                        <a:rPr lang="en-GB" sz="1400" b="1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needs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regional funding in the area of integrated care and what the focus of future activities should be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Understanding what the current</a:t>
                      </a:r>
                      <a:r>
                        <a:rPr lang="en-GB" sz="1400" b="1" baseline="0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challenges are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leveraging EU funds for fostering health regional development, including through projects focusing on integrated care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baseline="0" dirty="0" smtClean="0">
                          <a:solidFill>
                            <a:srgbClr val="DC5149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Contributing to the policy recommendations 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the final report of the 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GOALS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51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9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2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5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0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</a:t>
            </a:r>
            <a:r>
              <a:rPr lang="en-GB" dirty="0"/>
              <a:t>B</a:t>
            </a:r>
            <a:r>
              <a:rPr lang="en-GB" dirty="0" smtClean="0"/>
              <a:t>: Integrated Care</a:t>
            </a:r>
            <a:br>
              <a:rPr lang="en-GB" dirty="0" smtClean="0"/>
            </a:br>
            <a:r>
              <a:rPr lang="en-GB" dirty="0" smtClean="0"/>
              <a:t>Key take-</a:t>
            </a:r>
            <a:r>
              <a:rPr lang="en-GB" dirty="0" err="1" smtClean="0"/>
              <a:t>aways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14670"/>
              </p:ext>
            </p:extLst>
          </p:nvPr>
        </p:nvGraphicFramePr>
        <p:xfrm>
          <a:off x="8102725" y="1961926"/>
          <a:ext cx="3466068" cy="33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068">
                  <a:extLst>
                    <a:ext uri="{9D8B030D-6E8A-4147-A177-3AD203B41FA5}">
                      <a16:colId xmlns:a16="http://schemas.microsoft.com/office/drawing/2014/main" val="139685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SUCCESS FACTORS</a:t>
                      </a: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47348"/>
                  </a:ext>
                </a:extLst>
              </a:tr>
              <a:tr h="2935584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8760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67279"/>
              </p:ext>
            </p:extLst>
          </p:nvPr>
        </p:nvGraphicFramePr>
        <p:xfrm>
          <a:off x="594963" y="1961926"/>
          <a:ext cx="3466068" cy="331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068">
                  <a:extLst>
                    <a:ext uri="{9D8B030D-6E8A-4147-A177-3AD203B41FA5}">
                      <a16:colId xmlns:a16="http://schemas.microsoft.com/office/drawing/2014/main" val="139685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PRIORITIES</a:t>
                      </a:r>
                      <a:endParaRPr lang="en-GB" b="1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47348"/>
                  </a:ext>
                </a:extLst>
              </a:tr>
              <a:tr h="2943535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8760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7158"/>
              </p:ext>
            </p:extLst>
          </p:nvPr>
        </p:nvGraphicFramePr>
        <p:xfrm>
          <a:off x="4348844" y="1965561"/>
          <a:ext cx="3466068" cy="330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068">
                  <a:extLst>
                    <a:ext uri="{9D8B030D-6E8A-4147-A177-3AD203B41FA5}">
                      <a16:colId xmlns:a16="http://schemas.microsoft.com/office/drawing/2014/main" val="139685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KEY CHALLENGES</a:t>
                      </a: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47348"/>
                  </a:ext>
                </a:extLst>
              </a:tr>
              <a:tr h="2935584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12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2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87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ttotitolo 2"/>
          <p:cNvSpPr>
            <a:spLocks noGrp="1"/>
          </p:cNvSpPr>
          <p:nvPr>
            <p:ph type="subTitle" idx="1"/>
          </p:nvPr>
        </p:nvSpPr>
        <p:spPr>
          <a:xfrm>
            <a:off x="855663" y="5422900"/>
            <a:ext cx="10464800" cy="1301750"/>
          </a:xfrm>
        </p:spPr>
        <p:txBody>
          <a:bodyPr/>
          <a:lstStyle/>
          <a:p>
            <a:pPr eaLnBrk="1" hangingPunct="1"/>
            <a:r>
              <a:rPr lang="it-IT" altLang="it-IT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Research on the Appriopriateness in cardiology care based on data evidence </a:t>
            </a:r>
            <a:r>
              <a:rPr lang="it-IT" altLang="it-IT" sz="3200" b="1" dirty="0" smtClean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 R</a:t>
            </a:r>
            <a:r>
              <a:rPr lang="it-IT" altLang="it-IT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icerca sull’</a:t>
            </a:r>
            <a:r>
              <a:rPr lang="it-IT" altLang="it-IT" sz="3200" b="1" dirty="0" smtClean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</a:t>
            </a:r>
            <a:r>
              <a:rPr lang="it-IT" altLang="it-IT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ppropriatezza in </a:t>
            </a:r>
            <a:r>
              <a:rPr lang="it-IT" altLang="it-IT" sz="3200" b="1" dirty="0" smtClean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</a:t>
            </a:r>
            <a:r>
              <a:rPr lang="it-IT" altLang="it-IT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ardiologia con </a:t>
            </a:r>
            <a:r>
              <a:rPr lang="it-IT" altLang="it-IT" sz="3200" b="1" dirty="0" smtClean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E</a:t>
            </a:r>
            <a:r>
              <a:rPr lang="it-IT" altLang="it-IT" sz="32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videnza dei dati</a:t>
            </a:r>
            <a:endParaRPr lang="it-IT" altLang="it-IT" sz="32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051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690563"/>
            <a:ext cx="23129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769938"/>
            <a:ext cx="9969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765175"/>
            <a:ext cx="7286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765175"/>
            <a:ext cx="1139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CasellaDiTesto 8"/>
          <p:cNvSpPr txBox="1">
            <a:spLocks noChangeArrowheads="1"/>
          </p:cNvSpPr>
          <p:nvPr/>
        </p:nvSpPr>
        <p:spPr bwMode="auto">
          <a:xfrm>
            <a:off x="2838450" y="1652588"/>
            <a:ext cx="607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n-cs"/>
              </a:rPr>
              <a:t>POR-FESR 2014-2020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Connettore diritto 18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9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20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21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22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23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24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25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26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27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28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7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708275"/>
            <a:ext cx="38338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A1"/>
                </a:solidFill>
              </a:rPr>
              <a:t>Programme and goals </a:t>
            </a:r>
            <a:r>
              <a:rPr lang="en-GB" dirty="0" smtClean="0"/>
              <a:t>of the session</a:t>
            </a:r>
            <a:endParaRPr lang="en-GB" dirty="0">
              <a:solidFill>
                <a:srgbClr val="0052A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145" y="1209315"/>
            <a:ext cx="11139054" cy="423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GB" b="1" spc="-1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b="1" spc="-1" dirty="0" smtClean="0">
                <a:solidFill>
                  <a:srgbClr val="000000"/>
                </a:solidFill>
                <a:latin typeface="Verdana"/>
              </a:rPr>
              <a:t>Project</a:t>
            </a:r>
            <a:r>
              <a:rPr lang="en-GB" spc="-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b="1" spc="-1" dirty="0">
                <a:solidFill>
                  <a:srgbClr val="000000"/>
                </a:solidFill>
                <a:latin typeface="Verdana"/>
              </a:rPr>
              <a:t>RACE</a:t>
            </a:r>
            <a:r>
              <a:rPr lang="en-GB" spc="-1" dirty="0">
                <a:solidFill>
                  <a:srgbClr val="000000"/>
                </a:solidFill>
                <a:latin typeface="Verdana"/>
              </a:rPr>
              <a:t>: </a:t>
            </a:r>
            <a:r>
              <a:rPr lang="en-GB" b="1" spc="-1" dirty="0">
                <a:solidFill>
                  <a:srgbClr val="000000"/>
                </a:solidFill>
                <a:latin typeface="Verdana"/>
              </a:rPr>
              <a:t>2.127.500</a:t>
            </a:r>
            <a:r>
              <a:rPr lang="en-GB" spc="-1" dirty="0">
                <a:solidFill>
                  <a:srgbClr val="000000"/>
                </a:solidFill>
                <a:latin typeface="Verdana"/>
              </a:rPr>
              <a:t> euro  </a:t>
            </a:r>
            <a:r>
              <a:rPr lang="en-GB" b="1" spc="-1" dirty="0">
                <a:solidFill>
                  <a:srgbClr val="000000"/>
                </a:solidFill>
                <a:latin typeface="Verdana"/>
                <a:ea typeface="DejaVu Sans"/>
              </a:rPr>
              <a:t>(ERDF, </a:t>
            </a:r>
            <a:r>
              <a:rPr lang="en-US" b="1" spc="-1" dirty="0">
                <a:solidFill>
                  <a:srgbClr val="000000"/>
                </a:solidFill>
                <a:latin typeface="Verdana"/>
              </a:rPr>
              <a:t>European Regional Development Fund</a:t>
            </a:r>
            <a:r>
              <a:rPr lang="en-GB" spc="-1" dirty="0">
                <a:solidFill>
                  <a:srgbClr val="000000"/>
                </a:solidFill>
                <a:latin typeface="Verdana"/>
              </a:rPr>
              <a:t>) </a:t>
            </a:r>
            <a:endParaRPr lang="en-GB" b="1" spc="-1" dirty="0">
              <a:solidFill>
                <a:srgbClr val="000000"/>
              </a:solidFill>
              <a:latin typeface="Verdana"/>
              <a:ea typeface="DejaVu San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b="1" spc="-1" dirty="0">
                <a:solidFill>
                  <a:srgbClr val="000000"/>
                </a:solidFill>
                <a:latin typeface="Verdana"/>
                <a:ea typeface="DejaVu Sans"/>
              </a:rPr>
              <a:t>Regional Operational Programme  2014/2020 </a:t>
            </a:r>
            <a:r>
              <a:rPr lang="en-GB" spc="-1" dirty="0">
                <a:solidFill>
                  <a:srgbClr val="000000"/>
                </a:solidFill>
                <a:latin typeface="Verdana"/>
                <a:ea typeface="DejaVu Sans"/>
              </a:rPr>
              <a:t>(Axis 1 – </a:t>
            </a:r>
            <a:r>
              <a:rPr lang="en-GB" spc="-1" dirty="0" smtClean="0">
                <a:solidFill>
                  <a:srgbClr val="000000"/>
                </a:solidFill>
                <a:latin typeface="Verdana"/>
                <a:ea typeface="DejaVu Sans"/>
              </a:rPr>
              <a:t>Strengthen Research, Technological </a:t>
            </a:r>
            <a:r>
              <a:rPr lang="en-GB" spc="-1" dirty="0">
                <a:solidFill>
                  <a:srgbClr val="000000"/>
                </a:solidFill>
                <a:latin typeface="Verdana"/>
                <a:ea typeface="DejaVu Sans"/>
              </a:rPr>
              <a:t>Development and Innovation.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GB" spc="-1" dirty="0" smtClean="0">
                <a:solidFill>
                  <a:srgbClr val="000000"/>
                </a:solidFill>
                <a:latin typeface="Verdana"/>
                <a:ea typeface="DejaVu Sans"/>
              </a:rPr>
              <a:t>The</a:t>
            </a:r>
            <a:r>
              <a:rPr lang="en-GB" b="1" spc="-1" dirty="0" smtClean="0">
                <a:solidFill>
                  <a:srgbClr val="000000"/>
                </a:solidFill>
                <a:latin typeface="Verdana"/>
                <a:ea typeface="DejaVu Sans"/>
              </a:rPr>
              <a:t> RACE </a:t>
            </a:r>
            <a:r>
              <a:rPr lang="en-GB" b="1" spc="-1" dirty="0">
                <a:solidFill>
                  <a:srgbClr val="000000"/>
                </a:solidFill>
                <a:latin typeface="Verdana"/>
                <a:ea typeface="DejaVu Sans"/>
              </a:rPr>
              <a:t>project </a:t>
            </a:r>
            <a:r>
              <a:rPr lang="en-GB" spc="-1" dirty="0">
                <a:solidFill>
                  <a:srgbClr val="000000"/>
                </a:solidFill>
                <a:latin typeface="Verdana"/>
                <a:ea typeface="DejaVu Sans"/>
              </a:rPr>
              <a:t>evaluated strategic for regional cohesion policy since it is:</a:t>
            </a:r>
            <a:endParaRPr lang="en-GB" spc="-1" dirty="0">
              <a:latin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In line with the </a:t>
            </a: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priorities of the Tuscany </a:t>
            </a: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Region’s </a:t>
            </a: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Smart Specialization Strategy </a:t>
            </a:r>
            <a:r>
              <a:rPr lang="en-GB" sz="1600" u="sng" spc="-1" dirty="0">
                <a:solidFill>
                  <a:srgbClr val="FF0000"/>
                </a:solidFill>
                <a:latin typeface="Verdana"/>
                <a:ea typeface="Verdana"/>
              </a:rPr>
              <a:t>- RIS3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(priority n. 1 – </a:t>
            </a:r>
            <a:r>
              <a:rPr lang="en-GB" sz="1600" spc="-1" dirty="0" err="1">
                <a:solidFill>
                  <a:srgbClr val="000000"/>
                </a:solidFill>
                <a:latin typeface="Verdana"/>
                <a:ea typeface="Verdana"/>
              </a:rPr>
              <a:t>ICT&amp;Photonics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) - The </a:t>
            </a:r>
            <a:r>
              <a:rPr lang="en-GB" sz="1600" b="1" spc="-1" dirty="0">
                <a:solidFill>
                  <a:srgbClr val="000000"/>
                </a:solidFill>
                <a:latin typeface="Verdana"/>
                <a:ea typeface="Verdana"/>
              </a:rPr>
              <a:t>revised RIS3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 (Mid Term Review of February 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2019) identifies two specific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roadmaps for the development of the Health/Life Science application 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fields, notably: </a:t>
            </a:r>
            <a:r>
              <a:rPr lang="en-GB" sz="1600" u="sng" spc="-1" dirty="0">
                <a:solidFill>
                  <a:srgbClr val="FF0000"/>
                </a:solidFill>
                <a:latin typeface="Verdana"/>
                <a:ea typeface="Verdana"/>
              </a:rPr>
              <a:t>ICT for health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 and </a:t>
            </a:r>
            <a:r>
              <a:rPr lang="en-GB" sz="1600" u="sng" spc="-1" dirty="0">
                <a:solidFill>
                  <a:srgbClr val="FF0000"/>
                </a:solidFill>
                <a:latin typeface="Verdana"/>
                <a:ea typeface="Verdana"/>
              </a:rPr>
              <a:t>enabling </a:t>
            </a:r>
            <a:r>
              <a:rPr lang="en-GB" sz="1600" u="sng" spc="-1" dirty="0" smtClean="0">
                <a:solidFill>
                  <a:srgbClr val="FF0000"/>
                </a:solidFill>
                <a:latin typeface="Verdana"/>
                <a:ea typeface="Verdana"/>
              </a:rPr>
              <a:t>technologies </a:t>
            </a:r>
            <a:r>
              <a:rPr lang="en-GB" sz="1600" u="sng" spc="-1" dirty="0">
                <a:solidFill>
                  <a:srgbClr val="FF0000"/>
                </a:solidFill>
                <a:latin typeface="Verdana"/>
                <a:ea typeface="Verdana"/>
              </a:rPr>
              <a:t>and infrastructure for </a:t>
            </a:r>
            <a:r>
              <a:rPr lang="en-GB" sz="1600" u="sng" spc="-1" dirty="0" smtClean="0">
                <a:solidFill>
                  <a:srgbClr val="FF0000"/>
                </a:solidFill>
                <a:latin typeface="Verdana"/>
                <a:ea typeface="Verdana"/>
              </a:rPr>
              <a:t>health.</a:t>
            </a:r>
            <a:r>
              <a:rPr lang="en-GB" sz="1600" spc="-1" dirty="0" smtClean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Interventions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with similar approaches could be submitted in 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future calls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(projects submitted under call 2020 are currently under evaluation). </a:t>
            </a:r>
            <a:endParaRPr lang="en-GB" sz="1600" spc="-1" dirty="0" smtClean="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Innovative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(even in terms of knowledge advancement) and </a:t>
            </a: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market </a:t>
            </a: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oriented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Promising in terms of jobs creation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 and </a:t>
            </a:r>
            <a:r>
              <a:rPr lang="en-GB" sz="1600" b="1" spc="-1" dirty="0">
                <a:solidFill>
                  <a:srgbClr val="FF0000"/>
                </a:solidFill>
                <a:latin typeface="Verdana"/>
                <a:ea typeface="Verdana"/>
              </a:rPr>
              <a:t>development of 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“</a:t>
            </a: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specialised </a:t>
            </a: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areas</a:t>
            </a:r>
            <a:r>
              <a:rPr lang="en-GB" sz="1600" spc="-1" dirty="0" smtClean="0">
                <a:solidFill>
                  <a:srgbClr val="000000"/>
                </a:solidFill>
                <a:latin typeface="Verdana"/>
                <a:ea typeface="Verdana"/>
              </a:rPr>
              <a:t>”.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Promotes cooperation and </a:t>
            </a:r>
            <a:r>
              <a:rPr lang="en-GB" sz="1600" b="1" u="sng" spc="-1" dirty="0" smtClean="0">
                <a:solidFill>
                  <a:srgbClr val="FF0000"/>
                </a:solidFill>
                <a:latin typeface="Verdana"/>
                <a:ea typeface="Verdana"/>
              </a:rPr>
              <a:t>networking </a:t>
            </a:r>
            <a:r>
              <a:rPr lang="en-GB" sz="1600" b="1" u="sng" spc="-1" dirty="0">
                <a:solidFill>
                  <a:srgbClr val="FF0000"/>
                </a:solidFill>
                <a:latin typeface="Verdana"/>
                <a:ea typeface="Verdana"/>
              </a:rPr>
              <a:t>between researchers, public hospitals and enterprises 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(also between </a:t>
            </a:r>
            <a:r>
              <a:rPr lang="en-GB" sz="1600" spc="-1" dirty="0" err="1">
                <a:solidFill>
                  <a:srgbClr val="000000"/>
                </a:solidFill>
                <a:latin typeface="Verdana"/>
                <a:ea typeface="Verdana"/>
              </a:rPr>
              <a:t>Gis</a:t>
            </a:r>
            <a:r>
              <a:rPr lang="en-GB" sz="1600" spc="-1" dirty="0">
                <a:solidFill>
                  <a:srgbClr val="000000"/>
                </a:solidFill>
                <a:latin typeface="Verdana"/>
                <a:ea typeface="Verdana"/>
              </a:rPr>
              <a:t> and SMEs)</a:t>
            </a:r>
          </a:p>
        </p:txBody>
      </p:sp>
    </p:spTree>
    <p:extLst>
      <p:ext uri="{BB962C8B-B14F-4D97-AF65-F5344CB8AC3E}">
        <p14:creationId xmlns:p14="http://schemas.microsoft.com/office/powerpoint/2010/main" val="13862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1"/>
          <p:cNvSpPr>
            <a:spLocks noChangeArrowheads="1"/>
          </p:cNvSpPr>
          <p:nvPr/>
        </p:nvSpPr>
        <p:spPr bwMode="auto">
          <a:xfrm>
            <a:off x="134938" y="66675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Clinical background</a:t>
            </a:r>
          </a:p>
        </p:txBody>
      </p:sp>
      <p:sp>
        <p:nvSpPr>
          <p:cNvPr id="3075" name="Rettangolo 2"/>
          <p:cNvSpPr>
            <a:spLocks noChangeArrowheads="1"/>
          </p:cNvSpPr>
          <p:nvPr/>
        </p:nvSpPr>
        <p:spPr bwMode="auto">
          <a:xfrm>
            <a:off x="134938" y="809625"/>
            <a:ext cx="40805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Why choosing the cardiac patient</a:t>
            </a:r>
          </a:p>
        </p:txBody>
      </p:sp>
      <p:cxnSp>
        <p:nvCxnSpPr>
          <p:cNvPr id="4" name="Connettore diritto 3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6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7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8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9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10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11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2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3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4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5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7" name="Gruppo 14"/>
          <p:cNvGrpSpPr>
            <a:grpSpLocks/>
          </p:cNvGrpSpPr>
          <p:nvPr/>
        </p:nvGrpSpPr>
        <p:grpSpPr bwMode="auto">
          <a:xfrm>
            <a:off x="0" y="1689100"/>
            <a:ext cx="3402013" cy="4486275"/>
            <a:chOff x="5912260" y="1941493"/>
            <a:chExt cx="3402509" cy="4486066"/>
          </a:xfrm>
        </p:grpSpPr>
        <p:pic>
          <p:nvPicPr>
            <p:cNvPr id="3094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667" r="148"/>
            <a:stretch>
              <a:fillRect/>
            </a:stretch>
          </p:blipFill>
          <p:spPr bwMode="auto">
            <a:xfrm>
              <a:off x="5944800" y="4194962"/>
              <a:ext cx="3369969" cy="223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Immagin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64" b="54312"/>
            <a:stretch>
              <a:fillRect/>
            </a:stretch>
          </p:blipFill>
          <p:spPr bwMode="auto">
            <a:xfrm>
              <a:off x="5955802" y="1993467"/>
              <a:ext cx="3358967" cy="220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CasellaDiTesto 17"/>
            <p:cNvSpPr txBox="1">
              <a:spLocks noChangeArrowheads="1"/>
            </p:cNvSpPr>
            <p:nvPr/>
          </p:nvSpPr>
          <p:spPr bwMode="auto">
            <a:xfrm>
              <a:off x="5912260" y="1941493"/>
              <a:ext cx="32229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it-IT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Causes of deaths in Europe, 2017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7" name="CasellaDiTesto 18"/>
            <p:cNvSpPr txBox="1">
              <a:spLocks noChangeArrowheads="1"/>
            </p:cNvSpPr>
            <p:nvPr/>
          </p:nvSpPr>
          <p:spPr bwMode="auto">
            <a:xfrm>
              <a:off x="5912260" y="2190955"/>
              <a:ext cx="86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Men</a:t>
              </a:r>
            </a:p>
          </p:txBody>
        </p:sp>
        <p:sp>
          <p:nvSpPr>
            <p:cNvPr id="3098" name="CasellaDiTesto 19"/>
            <p:cNvSpPr txBox="1">
              <a:spLocks noChangeArrowheads="1"/>
            </p:cNvSpPr>
            <p:nvPr/>
          </p:nvSpPr>
          <p:spPr bwMode="auto">
            <a:xfrm>
              <a:off x="5968866" y="4105735"/>
              <a:ext cx="86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Women</a:t>
              </a:r>
            </a:p>
          </p:txBody>
        </p:sp>
      </p:grpSp>
      <p:pic>
        <p:nvPicPr>
          <p:cNvPr id="3088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122363"/>
            <a:ext cx="40830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ttangolo 21"/>
          <p:cNvSpPr>
            <a:spLocks noChangeArrowheads="1"/>
          </p:cNvSpPr>
          <p:nvPr/>
        </p:nvSpPr>
        <p:spPr bwMode="auto">
          <a:xfrm>
            <a:off x="2613025" y="2192338"/>
            <a:ext cx="4333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Heart diseases</a:t>
            </a:r>
            <a:r>
              <a:rPr kumimoji="0" lang="en-GB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in particular ischemic and ischemic and non-ischemic heart failure (</a:t>
            </a:r>
            <a:r>
              <a:rPr kumimoji="0" lang="en-GB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HF</a:t>
            </a:r>
            <a:r>
              <a:rPr kumimoji="0" lang="en-GB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), are the most frequent causes of morbidity and mortality in the West.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2613025" y="3787775"/>
            <a:ext cx="4333875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cost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European Community. The global estimate is around 196 Euro/year, with a productivity loss of 24%.</a:t>
            </a:r>
          </a:p>
          <a:p>
            <a:pPr marL="2286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Chronic degenerative disease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for which continuous assistance is required also for the purpose of reducing hospitalizations and costs.</a:t>
            </a:r>
          </a:p>
        </p:txBody>
      </p:sp>
      <p:sp>
        <p:nvSpPr>
          <p:cNvPr id="3091" name="Rettangolo 23"/>
          <p:cNvSpPr>
            <a:spLocks noChangeArrowheads="1"/>
          </p:cNvSpPr>
          <p:nvPr/>
        </p:nvSpPr>
        <p:spPr bwMode="auto">
          <a:xfrm>
            <a:off x="7300913" y="3589338"/>
            <a:ext cx="464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Heart Failure (HF) begins as an organ disease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from the heart, characterized by the reduction of contractility and dilation of the volume of the left ventricle.</a:t>
            </a:r>
            <a:b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its evolution,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becomes a systemic disease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with the involvement of other organs and the chronic activation of the </a:t>
            </a:r>
            <a:r>
              <a:rPr kumimoji="0" lang="en-GB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neurormonal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systems, the inflammatory and immune systems.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1)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requires chronic therapy and continuous clinical assistance</a:t>
            </a:r>
            <a:b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2)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morbidity and mortality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3)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 levels of healthcare management costs</a:t>
            </a:r>
          </a:p>
        </p:txBody>
      </p:sp>
      <p:pic>
        <p:nvPicPr>
          <p:cNvPr id="3092" name="Immagin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42863"/>
            <a:ext cx="760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arrotondato 25"/>
          <p:cNvSpPr/>
          <p:nvPr/>
        </p:nvSpPr>
        <p:spPr>
          <a:xfrm>
            <a:off x="7186613" y="3481388"/>
            <a:ext cx="4914900" cy="32702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1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arrotondato 32"/>
          <p:cNvSpPr/>
          <p:nvPr/>
        </p:nvSpPr>
        <p:spPr>
          <a:xfrm>
            <a:off x="284163" y="3090863"/>
            <a:ext cx="6461125" cy="1000125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CasellaDiTesto 3"/>
          <p:cNvSpPr txBox="1">
            <a:spLocks noChangeArrowheads="1"/>
          </p:cNvSpPr>
          <p:nvPr/>
        </p:nvSpPr>
        <p:spPr bwMode="auto">
          <a:xfrm>
            <a:off x="7924800" y="617538"/>
            <a:ext cx="394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strict relationship between </a:t>
            </a:r>
          </a:p>
        </p:txBody>
      </p:sp>
      <p:grpSp>
        <p:nvGrpSpPr>
          <p:cNvPr id="4100" name="Gruppo 4"/>
          <p:cNvGrpSpPr>
            <a:grpSpLocks/>
          </p:cNvGrpSpPr>
          <p:nvPr/>
        </p:nvGrpSpPr>
        <p:grpSpPr bwMode="auto">
          <a:xfrm>
            <a:off x="7923213" y="1304925"/>
            <a:ext cx="3952875" cy="5172075"/>
            <a:chOff x="7450535" y="1334370"/>
            <a:chExt cx="3951883" cy="5172352"/>
          </a:xfrm>
        </p:grpSpPr>
        <p:pic>
          <p:nvPicPr>
            <p:cNvPr id="4116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8241" y="2021464"/>
              <a:ext cx="1177668" cy="634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792" y="2735186"/>
              <a:ext cx="1218567" cy="437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Immagin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535" y="3251632"/>
              <a:ext cx="1513080" cy="10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Immagin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639" y="4370072"/>
              <a:ext cx="1428873" cy="43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Immagin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409" y="4881055"/>
              <a:ext cx="917332" cy="69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409" y="5652488"/>
              <a:ext cx="917332" cy="854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Immagin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3998" y="1945410"/>
              <a:ext cx="926584" cy="69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Immagin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6047" y="2734127"/>
              <a:ext cx="1142486" cy="114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Immagin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773" y="1953496"/>
              <a:ext cx="697529" cy="64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CasellaDiTesto 14"/>
            <p:cNvSpPr txBox="1">
              <a:spLocks noChangeArrowheads="1"/>
            </p:cNvSpPr>
            <p:nvPr/>
          </p:nvSpPr>
          <p:spPr bwMode="auto">
            <a:xfrm>
              <a:off x="7552006" y="1341860"/>
              <a:ext cx="1138581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Factories</a:t>
              </a:r>
            </a:p>
          </p:txBody>
        </p:sp>
        <p:sp>
          <p:nvSpPr>
            <p:cNvPr id="4126" name="CasellaDiTesto 15"/>
            <p:cNvSpPr txBox="1">
              <a:spLocks noChangeArrowheads="1"/>
            </p:cNvSpPr>
            <p:nvPr/>
          </p:nvSpPr>
          <p:spPr bwMode="auto">
            <a:xfrm>
              <a:off x="9041692" y="1346175"/>
              <a:ext cx="856325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Clinics</a:t>
              </a:r>
            </a:p>
          </p:txBody>
        </p:sp>
        <p:sp>
          <p:nvSpPr>
            <p:cNvPr id="4127" name="CasellaDiTesto 16"/>
            <p:cNvSpPr txBox="1">
              <a:spLocks noChangeArrowheads="1"/>
            </p:cNvSpPr>
            <p:nvPr/>
          </p:nvSpPr>
          <p:spPr bwMode="auto">
            <a:xfrm>
              <a:off x="10188533" y="1334370"/>
              <a:ext cx="1213885" cy="400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Research</a:t>
              </a:r>
            </a:p>
          </p:txBody>
        </p:sp>
        <p:pic>
          <p:nvPicPr>
            <p:cNvPr id="4128" name="Immagin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8037" y="2774165"/>
              <a:ext cx="829000" cy="82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Rettangolo 18"/>
          <p:cNvSpPr>
            <a:spLocks noChangeArrowheads="1"/>
          </p:cNvSpPr>
          <p:nvPr/>
        </p:nvSpPr>
        <p:spPr bwMode="auto">
          <a:xfrm>
            <a:off x="384175" y="117475"/>
            <a:ext cx="685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Aim of the RACE project was the development of advanced tools to support the </a:t>
            </a:r>
            <a:r>
              <a:rPr lang="en-GB" altLang="it-IT" sz="2000" b="1" dirty="0" smtClean="0">
                <a:solidFill>
                  <a:prstClr val="black"/>
                </a:solidFill>
              </a:rPr>
              <a:t>implementation</a:t>
            </a:r>
            <a:r>
              <a:rPr kumimoji="0" lang="en-GB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in-hospital pathways and hospital-community for patients with chronic heart failure</a:t>
            </a:r>
          </a:p>
        </p:txBody>
      </p:sp>
      <p:grpSp>
        <p:nvGrpSpPr>
          <p:cNvPr id="4102" name="Gruppo 38"/>
          <p:cNvGrpSpPr>
            <a:grpSpLocks/>
          </p:cNvGrpSpPr>
          <p:nvPr/>
        </p:nvGrpSpPr>
        <p:grpSpPr bwMode="auto">
          <a:xfrm>
            <a:off x="284163" y="1639888"/>
            <a:ext cx="6461125" cy="784225"/>
            <a:chOff x="284621" y="1639680"/>
            <a:chExt cx="6460871" cy="784299"/>
          </a:xfrm>
        </p:grpSpPr>
        <p:sp>
          <p:nvSpPr>
            <p:cNvPr id="4114" name="CasellaDiTesto 19"/>
            <p:cNvSpPr txBox="1">
              <a:spLocks noChangeArrowheads="1"/>
            </p:cNvSpPr>
            <p:nvPr/>
          </p:nvSpPr>
          <p:spPr bwMode="auto">
            <a:xfrm>
              <a:off x="284621" y="1653673"/>
              <a:ext cx="646087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Architecture of </a:t>
              </a:r>
              <a:r>
                <a:rPr kumimoji="0" lang="it-IT" altLang="it-IT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RACE</a:t>
              </a:r>
              <a:r>
                <a:rPr kumimoji="0" lang="it-IT" altLang="it-IT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 project</a:t>
              </a:r>
            </a:p>
          </p:txBody>
        </p:sp>
        <p:pic>
          <p:nvPicPr>
            <p:cNvPr id="4115" name="Immagin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875" y="1639680"/>
              <a:ext cx="1224822" cy="784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ttangolo arrotondato 22"/>
          <p:cNvSpPr/>
          <p:nvPr/>
        </p:nvSpPr>
        <p:spPr>
          <a:xfrm>
            <a:off x="368300" y="2668588"/>
            <a:ext cx="1793875" cy="8461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867275" y="2668588"/>
            <a:ext cx="1795463" cy="8461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2617788" y="2668588"/>
            <a:ext cx="1793875" cy="8461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6" name="Rettangolo 33"/>
          <p:cNvSpPr>
            <a:spLocks noChangeArrowheads="1"/>
          </p:cNvSpPr>
          <p:nvPr/>
        </p:nvSpPr>
        <p:spPr bwMode="auto">
          <a:xfrm>
            <a:off x="-600075" y="3603625"/>
            <a:ext cx="829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Integration Systems And Semantic interaction</a:t>
            </a:r>
          </a:p>
        </p:txBody>
      </p:sp>
      <p:sp>
        <p:nvSpPr>
          <p:cNvPr id="35" name="Freccia bidirezionale verticale 34"/>
          <p:cNvSpPr/>
          <p:nvPr/>
        </p:nvSpPr>
        <p:spPr>
          <a:xfrm>
            <a:off x="3192463" y="4144963"/>
            <a:ext cx="563562" cy="7731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484438" y="5137150"/>
            <a:ext cx="365125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In-Hospital and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Hospital-Territory (home)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carepaths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postural and vital parameters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detection devices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571500" y="5005388"/>
            <a:ext cx="5670550" cy="14097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10" name="Immagin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181600"/>
            <a:ext cx="13938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tangolo 21"/>
          <p:cNvSpPr/>
          <p:nvPr/>
        </p:nvSpPr>
        <p:spPr>
          <a:xfrm>
            <a:off x="384175" y="2768600"/>
            <a:ext cx="1760538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Technological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Appropriateness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35250" y="2768600"/>
            <a:ext cx="1760538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Appropriateness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4884738" y="2768600"/>
            <a:ext cx="1760537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Appropriateness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860675"/>
            <a:ext cx="1395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uppo 27"/>
          <p:cNvGrpSpPr>
            <a:grpSpLocks/>
          </p:cNvGrpSpPr>
          <p:nvPr/>
        </p:nvGrpSpPr>
        <p:grpSpPr bwMode="auto">
          <a:xfrm>
            <a:off x="6265863" y="2132013"/>
            <a:ext cx="4973637" cy="2346325"/>
            <a:chOff x="232319" y="2119871"/>
            <a:chExt cx="5430573" cy="4639458"/>
          </a:xfrm>
        </p:grpSpPr>
        <p:pic>
          <p:nvPicPr>
            <p:cNvPr id="5146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19" y="2119871"/>
              <a:ext cx="5430573" cy="463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1336460" y="2895206"/>
              <a:ext cx="667339" cy="2573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348594" y="3199691"/>
              <a:ext cx="655205" cy="26995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348594" y="3504174"/>
              <a:ext cx="655205" cy="26995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348594" y="3811797"/>
              <a:ext cx="655205" cy="26681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348594" y="4138254"/>
              <a:ext cx="655205" cy="26995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79800"/>
            <a:ext cx="314801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ttangolo 3"/>
          <p:cNvSpPr>
            <a:spLocks noChangeArrowheads="1"/>
          </p:cNvSpPr>
          <p:nvPr/>
        </p:nvSpPr>
        <p:spPr bwMode="auto">
          <a:xfrm>
            <a:off x="519113" y="1473200"/>
            <a:ext cx="9859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 charset="0"/>
                <a:ea typeface="+mn-ea"/>
                <a:cs typeface="+mn-cs"/>
              </a:rPr>
              <a:t>Usability, Human Interface, integrability and interoperability Allarm Management, Data Collection Archiving, and analysis for Clinical Decision Support System, </a:t>
            </a:r>
          </a:p>
        </p:txBody>
      </p:sp>
      <p:sp>
        <p:nvSpPr>
          <p:cNvPr id="5126" name="Rettangolo 5"/>
          <p:cNvSpPr>
            <a:spLocks noChangeArrowheads="1"/>
          </p:cNvSpPr>
          <p:nvPr/>
        </p:nvSpPr>
        <p:spPr bwMode="auto">
          <a:xfrm>
            <a:off x="1666875" y="982663"/>
            <a:ext cx="862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-Roman" charset="0"/>
                <a:ea typeface="+mn-ea"/>
                <a:cs typeface="+mn-cs"/>
              </a:rPr>
              <a:t>Telemonitoring system development </a:t>
            </a:r>
          </a:p>
        </p:txBody>
      </p:sp>
      <p:sp>
        <p:nvSpPr>
          <p:cNvPr id="5127" name="Rettangolo 4"/>
          <p:cNvSpPr>
            <a:spLocks noChangeArrowheads="1"/>
          </p:cNvSpPr>
          <p:nvPr/>
        </p:nvSpPr>
        <p:spPr bwMode="auto">
          <a:xfrm>
            <a:off x="134938" y="66675"/>
            <a:ext cx="588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Main Results, Technological Appropriateness</a:t>
            </a:r>
          </a:p>
        </p:txBody>
      </p:sp>
      <p:cxnSp>
        <p:nvCxnSpPr>
          <p:cNvPr id="11" name="Connettore diritto 3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9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42863"/>
            <a:ext cx="760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798888"/>
            <a:ext cx="4776788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6" descr="D:\Documenti\Clienti\Progetti sviluppati\2care\5_misurazion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929063"/>
            <a:ext cx="2454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536950"/>
            <a:ext cx="4254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 descr="Immagine che contiene parete, segnale, interni&#10;&#10;Descrizione generata automaticamente">
            <a:extLst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63" y="2481263"/>
            <a:ext cx="579437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44" name="Picture 2" descr="C:\Users\Asus\AppData\Local\Temp\Rar$DRa0.688\wellnessConMisur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525963"/>
            <a:ext cx="11715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5432425"/>
            <a:ext cx="108426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4"/>
          <p:cNvSpPr>
            <a:spLocks noChangeArrowheads="1"/>
          </p:cNvSpPr>
          <p:nvPr/>
        </p:nvSpPr>
        <p:spPr bwMode="auto">
          <a:xfrm>
            <a:off x="134938" y="66675"/>
            <a:ext cx="5386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Main Results, Economic Appropriateness</a:t>
            </a:r>
          </a:p>
        </p:txBody>
      </p:sp>
      <p:cxnSp>
        <p:nvCxnSpPr>
          <p:cNvPr id="7" name="Connettore diritto 3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42863"/>
            <a:ext cx="760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Immagine 2" descr="ICER_GRAPH_R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98888"/>
            <a:ext cx="51816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CasellaDiTesto 19"/>
          <p:cNvSpPr txBox="1">
            <a:spLocks noChangeArrowheads="1"/>
          </p:cNvSpPr>
          <p:nvPr/>
        </p:nvSpPr>
        <p:spPr bwMode="auto">
          <a:xfrm>
            <a:off x="288925" y="769938"/>
            <a:ext cx="67532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First result: an economic decision support system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 prototype of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 economic decision support system 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through the implementation of 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 multi-user platform able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 collect, integrate and </a:t>
            </a:r>
            <a:r>
              <a:rPr kumimoji="0" lang="en-GB" alt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analyze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data coming from patients and hospital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 assess real time short run and simulate the medium and long run cost-effectiveness (efficiency) of alternative effective therapies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 support the healthcare professionals and the health policy decision-makers</a:t>
            </a:r>
            <a:r>
              <a:rPr kumimoji="0" lang="en-GB" alt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’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decisions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Second results: RACE cost effectiveness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Through the platform, we assessed the incremental cost- effectiveness (ICER) of RACE with respect to the standard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(effectiveness measured in terms of QALY - quality adjusted life years)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control and study group have the same QALY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 expected (it is an observational study) the control and study groups differ only on costs  for the dedicated new technology.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Since the other costs and </a:t>
            </a:r>
            <a:r>
              <a:rPr kumimoji="0" lang="en-GB" altLang="it-IT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QoL</a:t>
            </a:r>
            <a:r>
              <a:rPr kumimoji="0" lang="en-GB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are the same, it is expected that an interventional study can assess the reduction of direct health, non- health and indirect costs induced by the adoption of RACE, also considering its role in decongesting the hospital facilities, in the COVID era</a:t>
            </a:r>
            <a:r>
              <a:rPr kumimoji="0" lang="en-GB" alt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 </a:t>
            </a:r>
          </a:p>
        </p:txBody>
      </p:sp>
      <p:pic>
        <p:nvPicPr>
          <p:cNvPr id="6161" name="Immagine 19" descr="analisi_RACE_D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49313"/>
            <a:ext cx="5080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CasellaDiTesto 2"/>
          <p:cNvSpPr txBox="1">
            <a:spLocks noChangeArrowheads="1"/>
          </p:cNvSpPr>
          <p:nvPr/>
        </p:nvSpPr>
        <p:spPr bwMode="auto">
          <a:xfrm>
            <a:off x="4964113" y="6488113"/>
            <a:ext cx="722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The above analysis and figures are automatically generated by the platform</a:t>
            </a:r>
          </a:p>
        </p:txBody>
      </p:sp>
    </p:spTree>
    <p:extLst>
      <p:ext uri="{BB962C8B-B14F-4D97-AF65-F5344CB8AC3E}">
        <p14:creationId xmlns:p14="http://schemas.microsoft.com/office/powerpoint/2010/main" val="3778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ttangolo 4"/>
          <p:cNvSpPr>
            <a:spLocks noChangeArrowheads="1"/>
          </p:cNvSpPr>
          <p:nvPr/>
        </p:nvSpPr>
        <p:spPr bwMode="auto">
          <a:xfrm>
            <a:off x="134938" y="66675"/>
            <a:ext cx="507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Main Results, Clinical Appropriateness</a:t>
            </a:r>
          </a:p>
        </p:txBody>
      </p:sp>
      <p:cxnSp>
        <p:nvCxnSpPr>
          <p:cNvPr id="6" name="Connettore diritto 3">
            <a:extLst/>
          </p:cNvPr>
          <p:cNvCxnSpPr/>
          <p:nvPr/>
        </p:nvCxnSpPr>
        <p:spPr>
          <a:xfrm>
            <a:off x="0" y="527050"/>
            <a:ext cx="96012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/>
          </p:cNvPr>
          <p:cNvCxnSpPr/>
          <p:nvPr/>
        </p:nvCxnSpPr>
        <p:spPr>
          <a:xfrm flipV="1">
            <a:off x="9596438" y="387350"/>
            <a:ext cx="95250" cy="1397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/>
          </p:cNvPr>
          <p:cNvCxnSpPr>
            <a:cxnSpLocks/>
          </p:cNvCxnSpPr>
          <p:nvPr/>
        </p:nvCxnSpPr>
        <p:spPr>
          <a:xfrm>
            <a:off x="9685338" y="385763"/>
            <a:ext cx="101600" cy="1460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/>
          </p:cNvPr>
          <p:cNvCxnSpPr>
            <a:cxnSpLocks/>
          </p:cNvCxnSpPr>
          <p:nvPr/>
        </p:nvCxnSpPr>
        <p:spPr>
          <a:xfrm flipV="1">
            <a:off x="9782175" y="180975"/>
            <a:ext cx="82550" cy="352425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/>
          </p:cNvPr>
          <p:cNvCxnSpPr>
            <a:cxnSpLocks/>
          </p:cNvCxnSpPr>
          <p:nvPr/>
        </p:nvCxnSpPr>
        <p:spPr>
          <a:xfrm>
            <a:off x="9866313" y="174625"/>
            <a:ext cx="92075" cy="56515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/>
          </p:cNvPr>
          <p:cNvCxnSpPr>
            <a:cxnSpLocks/>
          </p:cNvCxnSpPr>
          <p:nvPr/>
        </p:nvCxnSpPr>
        <p:spPr>
          <a:xfrm flipV="1">
            <a:off x="9963150" y="527050"/>
            <a:ext cx="63500" cy="217488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/>
          </p:cNvPr>
          <p:cNvCxnSpPr>
            <a:cxnSpLocks/>
          </p:cNvCxnSpPr>
          <p:nvPr/>
        </p:nvCxnSpPr>
        <p:spPr>
          <a:xfrm>
            <a:off x="10023475" y="534988"/>
            <a:ext cx="96838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/>
          </p:cNvPr>
          <p:cNvCxnSpPr>
            <a:cxnSpLocks/>
          </p:cNvCxnSpPr>
          <p:nvPr/>
        </p:nvCxnSpPr>
        <p:spPr>
          <a:xfrm flipV="1">
            <a:off x="10109200" y="434975"/>
            <a:ext cx="61913" cy="10636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/>
          </p:cNvPr>
          <p:cNvCxnSpPr>
            <a:cxnSpLocks/>
          </p:cNvCxnSpPr>
          <p:nvPr/>
        </p:nvCxnSpPr>
        <p:spPr>
          <a:xfrm>
            <a:off x="10171113" y="442913"/>
            <a:ext cx="80962" cy="173037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/>
          </p:cNvPr>
          <p:cNvCxnSpPr>
            <a:cxnSpLocks/>
          </p:cNvCxnSpPr>
          <p:nvPr/>
        </p:nvCxnSpPr>
        <p:spPr>
          <a:xfrm>
            <a:off x="10287000" y="527050"/>
            <a:ext cx="1905000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/>
          </p:cNvPr>
          <p:cNvCxnSpPr>
            <a:cxnSpLocks/>
          </p:cNvCxnSpPr>
          <p:nvPr/>
        </p:nvCxnSpPr>
        <p:spPr>
          <a:xfrm flipV="1">
            <a:off x="10252075" y="522288"/>
            <a:ext cx="44450" cy="1016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42863"/>
            <a:ext cx="7604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4" y="1917624"/>
            <a:ext cx="3341716" cy="40534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results show how the use of telemedicine in patients with chronic disease can support the management of the disease not only from a strictly clinical, but also from a psychological point of view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901961"/>
            <a:ext cx="3341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HOLISTIC CARE</a:t>
            </a:r>
          </a:p>
          <a:p>
            <a:pPr algn="ctr"/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41520" y="1917624"/>
            <a:ext cx="3341716" cy="40534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Patients felt more confident in their physical abilities, particularly the less clinically compromised patients showed greater restoration of daily activities associated with a better perception of well-being.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41520" y="901961"/>
            <a:ext cx="3341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GREATER HEALTH OUTCOMES</a:t>
            </a:r>
          </a:p>
          <a:p>
            <a:pPr algn="ctr"/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49455" y="1895138"/>
            <a:ext cx="3341716" cy="40534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clinical results show the benefit of the integrated hospital-territory path model for cardiology care through telemedicine thanks to: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Observation of monitored parameters to prevent the worsening of clinical outcomes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Comorbidity monitoring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Optimization of therapy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Improvement of the quality of </a:t>
            </a:r>
            <a:r>
              <a:rPr lang="en-US" dirty="0" smtClean="0"/>
              <a:t>life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49455" y="879475"/>
            <a:ext cx="3341716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BENEFITS OF THE </a:t>
            </a:r>
            <a:r>
              <a:rPr lang="en-US" sz="2000" b="1" smtClean="0"/>
              <a:t>INTEGRATED CARE MODEL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016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7647F8416C145B96E0BAA9E15408E" ma:contentTypeVersion="6" ma:contentTypeDescription="Create a new document." ma:contentTypeScope="" ma:versionID="9999ca0d4124f323fdbceb5e0c2f97bf">
  <xsd:schema xmlns:xsd="http://www.w3.org/2001/XMLSchema" xmlns:xs="http://www.w3.org/2001/XMLSchema" xmlns:p="http://schemas.microsoft.com/office/2006/metadata/properties" xmlns:ns2="977cd589-f0bc-465d-a091-798b19078bf6" xmlns:ns3="3f43b64e-b678-492f-94b3-3e42da99f035" targetNamespace="http://schemas.microsoft.com/office/2006/metadata/properties" ma:root="true" ma:fieldsID="7906f6d25c3e4e1799e2312f77f06b75" ns2:_="" ns3:_="">
    <xsd:import namespace="977cd589-f0bc-465d-a091-798b19078bf6"/>
    <xsd:import namespace="3f43b64e-b678-492f-94b3-3e42da99f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cd589-f0bc-465d-a091-798b19078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3b64e-b678-492f-94b3-3e42da99f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6D4F1C-4A63-49B6-AA11-3ABA3F8A9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cd589-f0bc-465d-a091-798b19078bf6"/>
    <ds:schemaRef ds:uri="3f43b64e-b678-492f-94b3-3e42da99f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70E0FA-4F43-405A-8C4A-08944BD647BA}">
  <ds:schemaRefs>
    <ds:schemaRef ds:uri="http://www.w3.org/XML/1998/namespace"/>
    <ds:schemaRef ds:uri="3f43b64e-b678-492f-94b3-3e42da99f03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77cd589-f0bc-465d-a091-798b19078bf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B290EF-19DA-4C12-BB79-131B3F8A4E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</TotalTime>
  <Words>1080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Microsoft JhengHei Light</vt:lpstr>
      <vt:lpstr>Microsoft YaHei UI Light</vt:lpstr>
      <vt:lpstr>MS PGothic</vt:lpstr>
      <vt:lpstr>Arial</vt:lpstr>
      <vt:lpstr>Calibri</vt:lpstr>
      <vt:lpstr>Calibri Light</vt:lpstr>
      <vt:lpstr>DejaVu Sans</vt:lpstr>
      <vt:lpstr>Times-Roman</vt:lpstr>
      <vt:lpstr>Verdana</vt:lpstr>
      <vt:lpstr>Wingdings</vt:lpstr>
      <vt:lpstr>Office Theme</vt:lpstr>
      <vt:lpstr>Tema di Office</vt:lpstr>
      <vt:lpstr>Presentazione standard di PowerPoint</vt:lpstr>
      <vt:lpstr>Programme and goals of the session</vt:lpstr>
      <vt:lpstr>Presentazione standard di PowerPoint</vt:lpstr>
      <vt:lpstr>Programme and goals of the session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Session B: Integrated Care Key take-aways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CAMBY Sophie (REGIO)</dc:creator>
  <cp:lastModifiedBy>Pingi</cp:lastModifiedBy>
  <cp:revision>85</cp:revision>
  <dcterms:created xsi:type="dcterms:W3CDTF">2020-01-27T14:56:49Z</dcterms:created>
  <dcterms:modified xsi:type="dcterms:W3CDTF">2020-10-15T07:56:11Z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0x0101000847647F8416C145B96E0BAA9E15408E</vt:lpwstr>
  </property>
</Properties>
</file>